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4"/>
  </p:notesMasterIdLst>
  <p:sldIdLst>
    <p:sldId id="256" r:id="rId2"/>
    <p:sldId id="258" r:id="rId3"/>
    <p:sldId id="363" r:id="rId4"/>
    <p:sldId id="296" r:id="rId5"/>
    <p:sldId id="348" r:id="rId6"/>
    <p:sldId id="349" r:id="rId7"/>
    <p:sldId id="298" r:id="rId8"/>
    <p:sldId id="299" r:id="rId9"/>
    <p:sldId id="302" r:id="rId10"/>
    <p:sldId id="423" r:id="rId11"/>
    <p:sldId id="307" r:id="rId12"/>
    <p:sldId id="301" r:id="rId13"/>
    <p:sldId id="308" r:id="rId14"/>
    <p:sldId id="300" r:id="rId15"/>
    <p:sldId id="310" r:id="rId16"/>
    <p:sldId id="262" r:id="rId17"/>
    <p:sldId id="263" r:id="rId18"/>
    <p:sldId id="351" r:id="rId19"/>
    <p:sldId id="400" r:id="rId20"/>
    <p:sldId id="488" r:id="rId21"/>
    <p:sldId id="485" r:id="rId22"/>
    <p:sldId id="401" r:id="rId23"/>
    <p:sldId id="486" r:id="rId24"/>
    <p:sldId id="487" r:id="rId25"/>
    <p:sldId id="494" r:id="rId26"/>
    <p:sldId id="350" r:id="rId27"/>
    <p:sldId id="354" r:id="rId28"/>
    <p:sldId id="318" r:id="rId29"/>
    <p:sldId id="378" r:id="rId30"/>
    <p:sldId id="317" r:id="rId31"/>
    <p:sldId id="379" r:id="rId32"/>
    <p:sldId id="330" r:id="rId33"/>
    <p:sldId id="319" r:id="rId34"/>
    <p:sldId id="320" r:id="rId35"/>
    <p:sldId id="332" r:id="rId36"/>
    <p:sldId id="366" r:id="rId37"/>
    <p:sldId id="367" r:id="rId38"/>
    <p:sldId id="370" r:id="rId39"/>
    <p:sldId id="368" r:id="rId40"/>
    <p:sldId id="369" r:id="rId41"/>
    <p:sldId id="373" r:id="rId42"/>
    <p:sldId id="374" r:id="rId43"/>
    <p:sldId id="334" r:id="rId44"/>
    <p:sldId id="333" r:id="rId45"/>
    <p:sldId id="337" r:id="rId46"/>
    <p:sldId id="359" r:id="rId47"/>
    <p:sldId id="377" r:id="rId48"/>
    <p:sldId id="422" r:id="rId49"/>
    <p:sldId id="353" r:id="rId50"/>
    <p:sldId id="336" r:id="rId51"/>
    <p:sldId id="340" r:id="rId52"/>
    <p:sldId id="341" r:id="rId53"/>
    <p:sldId id="343" r:id="rId54"/>
    <p:sldId id="344" r:id="rId55"/>
    <p:sldId id="345" r:id="rId56"/>
    <p:sldId id="346" r:id="rId57"/>
    <p:sldId id="360" r:id="rId58"/>
    <p:sldId id="338" r:id="rId59"/>
    <p:sldId id="339" r:id="rId60"/>
    <p:sldId id="357" r:id="rId61"/>
    <p:sldId id="361" r:id="rId62"/>
    <p:sldId id="362" r:id="rId63"/>
    <p:sldId id="404" r:id="rId64"/>
    <p:sldId id="405" r:id="rId65"/>
    <p:sldId id="375" r:id="rId66"/>
    <p:sldId id="355" r:id="rId67"/>
    <p:sldId id="403" r:id="rId68"/>
    <p:sldId id="396" r:id="rId69"/>
    <p:sldId id="395" r:id="rId70"/>
    <p:sldId id="399" r:id="rId71"/>
    <p:sldId id="425" r:id="rId72"/>
    <p:sldId id="426" r:id="rId73"/>
    <p:sldId id="424" r:id="rId74"/>
    <p:sldId id="406" r:id="rId75"/>
    <p:sldId id="427" r:id="rId76"/>
    <p:sldId id="429" r:id="rId77"/>
    <p:sldId id="428" r:id="rId78"/>
    <p:sldId id="356" r:id="rId79"/>
    <p:sldId id="430" r:id="rId80"/>
    <p:sldId id="451" r:id="rId81"/>
    <p:sldId id="452" r:id="rId82"/>
    <p:sldId id="450" r:id="rId83"/>
    <p:sldId id="431" r:id="rId84"/>
    <p:sldId id="432" r:id="rId85"/>
    <p:sldId id="433" r:id="rId86"/>
    <p:sldId id="436" r:id="rId87"/>
    <p:sldId id="434" r:id="rId88"/>
    <p:sldId id="441" r:id="rId89"/>
    <p:sldId id="442" r:id="rId90"/>
    <p:sldId id="443" r:id="rId91"/>
    <p:sldId id="444" r:id="rId92"/>
    <p:sldId id="445" r:id="rId93"/>
    <p:sldId id="446" r:id="rId94"/>
    <p:sldId id="447" r:id="rId95"/>
    <p:sldId id="448" r:id="rId96"/>
    <p:sldId id="449" r:id="rId97"/>
    <p:sldId id="438" r:id="rId98"/>
    <p:sldId id="440" r:id="rId99"/>
    <p:sldId id="437" r:id="rId100"/>
    <p:sldId id="439" r:id="rId101"/>
    <p:sldId id="352" r:id="rId102"/>
    <p:sldId id="407" r:id="rId103"/>
    <p:sldId id="419" r:id="rId104"/>
    <p:sldId id="409" r:id="rId105"/>
    <p:sldId id="412" r:id="rId106"/>
    <p:sldId id="411" r:id="rId107"/>
    <p:sldId id="456" r:id="rId108"/>
    <p:sldId id="414" r:id="rId109"/>
    <p:sldId id="415" r:id="rId110"/>
    <p:sldId id="416" r:id="rId111"/>
    <p:sldId id="417" r:id="rId112"/>
    <p:sldId id="418" r:id="rId113"/>
    <p:sldId id="408" r:id="rId114"/>
    <p:sldId id="420" r:id="rId115"/>
    <p:sldId id="421" r:id="rId116"/>
    <p:sldId id="491" r:id="rId117"/>
    <p:sldId id="490" r:id="rId118"/>
    <p:sldId id="492" r:id="rId119"/>
    <p:sldId id="493" r:id="rId120"/>
    <p:sldId id="489" r:id="rId121"/>
    <p:sldId id="364" r:id="rId122"/>
    <p:sldId id="458" r:id="rId123"/>
    <p:sldId id="462" r:id="rId124"/>
    <p:sldId id="461" r:id="rId125"/>
    <p:sldId id="465" r:id="rId126"/>
    <p:sldId id="463" r:id="rId127"/>
    <p:sldId id="460" r:id="rId128"/>
    <p:sldId id="466" r:id="rId129"/>
    <p:sldId id="467" r:id="rId130"/>
    <p:sldId id="464" r:id="rId131"/>
    <p:sldId id="468" r:id="rId132"/>
    <p:sldId id="469" r:id="rId133"/>
    <p:sldId id="470" r:id="rId134"/>
    <p:sldId id="471" r:id="rId135"/>
    <p:sldId id="472" r:id="rId136"/>
    <p:sldId id="473" r:id="rId137"/>
    <p:sldId id="474" r:id="rId138"/>
    <p:sldId id="475" r:id="rId139"/>
    <p:sldId id="476" r:id="rId140"/>
    <p:sldId id="478" r:id="rId141"/>
    <p:sldId id="477" r:id="rId142"/>
    <p:sldId id="479" r:id="rId143"/>
    <p:sldId id="480" r:id="rId144"/>
    <p:sldId id="484" r:id="rId145"/>
    <p:sldId id="457" r:id="rId146"/>
    <p:sldId id="365" r:id="rId147"/>
    <p:sldId id="384" r:id="rId148"/>
    <p:sldId id="390" r:id="rId149"/>
    <p:sldId id="385" r:id="rId150"/>
    <p:sldId id="389" r:id="rId151"/>
    <p:sldId id="387" r:id="rId152"/>
    <p:sldId id="386" r:id="rId153"/>
    <p:sldId id="388" r:id="rId154"/>
    <p:sldId id="381" r:id="rId155"/>
    <p:sldId id="391" r:id="rId156"/>
    <p:sldId id="392" r:id="rId157"/>
    <p:sldId id="393" r:id="rId158"/>
    <p:sldId id="453" r:id="rId159"/>
    <p:sldId id="454" r:id="rId160"/>
    <p:sldId id="481" r:id="rId161"/>
    <p:sldId id="482" r:id="rId162"/>
    <p:sldId id="372" r:id="rId1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241" autoAdjust="0"/>
  </p:normalViewPr>
  <p:slideViewPr>
    <p:cSldViewPr snapToGrid="0" snapToObjects="1">
      <p:cViewPr varScale="1">
        <p:scale>
          <a:sx n="131" d="100"/>
          <a:sy n="131" d="100"/>
        </p:scale>
        <p:origin x="-720"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notesMaster" Target="notesMasters/notesMaster1.xml"/><Relationship Id="rId165" Type="http://schemas.openxmlformats.org/officeDocument/2006/relationships/printerSettings" Target="printerSettings/printerSettings1.bin"/><Relationship Id="rId166" Type="http://schemas.openxmlformats.org/officeDocument/2006/relationships/presProps" Target="presProps.xml"/><Relationship Id="rId167" Type="http://schemas.openxmlformats.org/officeDocument/2006/relationships/viewProps" Target="viewProps.xml"/><Relationship Id="rId168" Type="http://schemas.openxmlformats.org/officeDocument/2006/relationships/theme" Target="theme/theme1.xml"/><Relationship Id="rId16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88"/>
        <p:cNvGrpSpPr/>
        <p:nvPr/>
      </p:nvGrpSpPr>
      <p:grpSpPr>
        <a:xfrm>
          <a:off x="0" y="0"/>
          <a:ext cx="0" cy="0"/>
          <a:chOff x="0" y="0"/>
          <a:chExt cx="0" cy="0"/>
        </a:xfrm>
      </p:grpSpPr>
      <p:sp>
        <p:nvSpPr>
          <p:cNvPr id="89" name="Shape 89"/>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90" name="Shape 90"/>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1042146" y="1770528"/>
            <a:ext cx="7059705" cy="1377484"/>
          </a:xfrm>
          <a:prstGeom prst="rect">
            <a:avLst/>
          </a:prstGeom>
          <a:noFill/>
          <a:ln>
            <a:noFill/>
          </a:ln>
        </p:spPr>
        <p:txBody>
          <a:bodyPr lIns="91425" tIns="91425" rIns="91425" bIns="91425" anchor="t" anchorCtr="0"/>
          <a:lstStyle>
            <a:lvl1pPr marL="0" marR="0" lvl="0" indent="0" algn="ctr" rtl="0">
              <a:spcBef>
                <a:spcPts val="560"/>
              </a:spcBef>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2" name="Shape 92"/>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parison">
    <p:spTree>
      <p:nvGrpSpPr>
        <p:cNvPr id="1" name="Shape 98"/>
        <p:cNvGrpSpPr/>
        <p:nvPr/>
      </p:nvGrpSpPr>
      <p:grpSpPr>
        <a:xfrm>
          <a:off x="0" y="0"/>
          <a:ext cx="0" cy="0"/>
          <a:chOff x="0" y="0"/>
          <a:chExt cx="0" cy="0"/>
        </a:xfrm>
      </p:grpSpPr>
      <p:sp>
        <p:nvSpPr>
          <p:cNvPr id="99" name="Shape 99"/>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0" name="Shape 100"/>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1" name="Shape 101"/>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2" name="Shape 102"/>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3" name="Shape 10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5" name="Shape 105"/>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2222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6" name="Shape 106"/>
          <p:cNvSpPr txBox="1">
            <a:spLocks noGrp="1"/>
          </p:cNvSpPr>
          <p:nvPr>
            <p:ph type="body" idx="3"/>
          </p:nvPr>
        </p:nvSpPr>
        <p:spPr>
          <a:xfrm>
            <a:off x="254896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7" name="Shape 107"/>
          <p:cNvSpPr txBox="1">
            <a:spLocks noGrp="1"/>
          </p:cNvSpPr>
          <p:nvPr>
            <p:ph type="body" idx="4"/>
          </p:nvPr>
        </p:nvSpPr>
        <p:spPr>
          <a:xfrm>
            <a:off x="2548960"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9" name="Shape 109"/>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12" name="Shape 112"/>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9"/>
        <p:cNvGrpSpPr/>
        <p:nvPr/>
      </p:nvGrpSpPr>
      <p:grpSpPr>
        <a:xfrm>
          <a:off x="0" y="0"/>
          <a:ext cx="0" cy="0"/>
          <a:chOff x="0" y="0"/>
          <a:chExt cx="0" cy="0"/>
        </a:xfrm>
      </p:grpSpPr>
      <p:sp>
        <p:nvSpPr>
          <p:cNvPr id="70" name="Shape 70"/>
          <p:cNvSpPr/>
          <p:nvPr/>
        </p:nvSpPr>
        <p:spPr>
          <a:xfrm>
            <a:off x="-7470"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1" name="Shape 71"/>
          <p:cNvSpPr/>
          <p:nvPr/>
        </p:nvSpPr>
        <p:spPr>
          <a:xfrm>
            <a:off x="4495798" y="948765"/>
            <a:ext cx="4722906" cy="425823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72"/>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184150" algn="l" rtl="0">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4" name="Shape 74"/>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0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7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7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0.png"/></Relationships>
</file>

<file path=ppt/slides/_rels/slide107.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8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8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8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23.xml.rels><?xml version="1.0" encoding="UTF-8" standalone="yes"?>
<Relationships xmlns="http://schemas.openxmlformats.org/package/2006/relationships"><Relationship Id="rId3" Type="http://schemas.openxmlformats.org/officeDocument/2006/relationships/image" Target="../media/image97.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98.png"/></Relationships>
</file>

<file path=ppt/slides/_rels/slide125.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6.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01.png"/></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4"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0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0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09.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10.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12.png"/></Relationships>
</file>

<file path=ppt/slides/_rels/slide13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1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8.png"/></Relationships>
</file>

<file path=ppt/slides/_rels/slide142.xml.rels><?xml version="1.0" encoding="UTF-8" standalone="yes"?>
<Relationships xmlns="http://schemas.openxmlformats.org/package/2006/relationships"><Relationship Id="rId3" Type="http://schemas.openxmlformats.org/officeDocument/2006/relationships/image" Target="../media/image119.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3.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21.png"/></Relationships>
</file>

<file path=ppt/slides/_rels/slide14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46.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2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2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3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32.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4.png"/></Relationships>
</file>

<file path=ppt/slides/_rels/slide154.xml.rels><?xml version="1.0" encoding="UTF-8" standalone="yes"?>
<Relationships xmlns="http://schemas.openxmlformats.org/package/2006/relationships"><Relationship Id="rId11" Type="http://schemas.openxmlformats.org/officeDocument/2006/relationships/image" Target="../media/image137.png"/><Relationship Id="rId12" Type="http://schemas.openxmlformats.org/officeDocument/2006/relationships/image" Target="../media/image138.png"/><Relationship Id="rId13" Type="http://schemas.openxmlformats.org/officeDocument/2006/relationships/image" Target="../media/image139.png"/><Relationship Id="rId14" Type="http://schemas.openxmlformats.org/officeDocument/2006/relationships/image" Target="../media/image140.png"/><Relationship Id="rId15" Type="http://schemas.openxmlformats.org/officeDocument/2006/relationships/image" Target="../media/image141.png"/><Relationship Id="rId16" Type="http://schemas.openxmlformats.org/officeDocument/2006/relationships/image" Target="../media/image142.png"/><Relationship Id="rId17" Type="http://schemas.openxmlformats.org/officeDocument/2006/relationships/image" Target="../media/image143.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35.png"/><Relationship Id="rId10" Type="http://schemas.openxmlformats.org/officeDocument/2006/relationships/image" Target="../media/image13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44.png"/></Relationships>
</file>

<file path=ppt/slides/_rels/slide156.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47.png"/></Relationships>
</file>

<file path=ppt/slides/_rels/slide15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9.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6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hyperlink" Target="http://bosh.io/doc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hyperlink" Target="http://bosh.io/docs/hm-config.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7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dirty="0" smtClean="0">
                <a:solidFill>
                  <a:schemeClr val="lt1"/>
                </a:solidFill>
                <a:latin typeface="Roboto"/>
                <a:ea typeface="Roboto"/>
                <a:cs typeface="Roboto"/>
                <a:sym typeface="Roboto"/>
              </a:rPr>
              <a:t>1-Day</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Workshop</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3" name="TextBox 2"/>
          <p:cNvSpPr txBox="1"/>
          <p:nvPr/>
        </p:nvSpPr>
        <p:spPr>
          <a:xfrm>
            <a:off x="969414" y="3713403"/>
            <a:ext cx="1830825" cy="523220"/>
          </a:xfrm>
          <a:prstGeom prst="rect">
            <a:avLst/>
          </a:prstGeom>
          <a:noFill/>
        </p:spPr>
        <p:txBody>
          <a:bodyPr wrap="none" rtlCol="0">
            <a:spAutoFit/>
          </a:bodyPr>
          <a:lstStyle/>
          <a:p>
            <a:r>
              <a:rPr lang="en-US" dirty="0" smtClean="0">
                <a:solidFill>
                  <a:schemeClr val="bg1"/>
                </a:solidFill>
              </a:rPr>
              <a:t>Matt Gunter </a:t>
            </a:r>
          </a:p>
          <a:p>
            <a:r>
              <a:rPr lang="en-US" dirty="0" err="1" smtClean="0">
                <a:solidFill>
                  <a:schemeClr val="bg1"/>
                </a:solidFill>
              </a:rPr>
              <a:t>Sr</a:t>
            </a:r>
            <a:r>
              <a:rPr lang="en-US" dirty="0" smtClean="0">
                <a:solidFill>
                  <a:schemeClr val="bg1"/>
                </a:solidFill>
              </a:rPr>
              <a:t> Platform Architect</a:t>
            </a:r>
            <a:endParaRPr lang="en-US" dirty="0">
              <a:solidFill>
                <a:schemeClr val="bg1"/>
              </a:solidFill>
            </a:endParaRPr>
          </a:p>
        </p:txBody>
      </p:sp>
      <p:sp>
        <p:nvSpPr>
          <p:cNvPr id="8" name="TextBox 7"/>
          <p:cNvSpPr txBox="1"/>
          <p:nvPr/>
        </p:nvSpPr>
        <p:spPr>
          <a:xfrm>
            <a:off x="969414" y="4389023"/>
            <a:ext cx="2044149" cy="523220"/>
          </a:xfrm>
          <a:prstGeom prst="rect">
            <a:avLst/>
          </a:prstGeom>
          <a:noFill/>
        </p:spPr>
        <p:txBody>
          <a:bodyPr wrap="none" rtlCol="0">
            <a:spAutoFit/>
          </a:bodyPr>
          <a:lstStyle/>
          <a:p>
            <a:r>
              <a:rPr lang="en-US" dirty="0" smtClean="0">
                <a:solidFill>
                  <a:schemeClr val="bg1"/>
                </a:solidFill>
              </a:rPr>
              <a:t>Mike Wright</a:t>
            </a:r>
          </a:p>
          <a:p>
            <a:r>
              <a:rPr lang="en-US" dirty="0" smtClean="0">
                <a:solidFill>
                  <a:schemeClr val="bg1"/>
                </a:solidFill>
              </a:rPr>
              <a:t>Southeast PA Manager</a:t>
            </a:r>
            <a:endParaRPr lang="en-US" dirty="0">
              <a:solidFill>
                <a:schemeClr val="bg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a:solidFill>
                  <a:schemeClr val="lt1"/>
                </a:solidFill>
                <a:latin typeface="Roboto"/>
                <a:ea typeface="Roboto"/>
                <a:cs typeface="Roboto"/>
                <a:sym typeface="Roboto"/>
              </a:rPr>
              <a:t>Lab: Let’s create our first BOSH release for </a:t>
            </a:r>
            <a:r>
              <a:rPr lang="en-US" sz="4000" dirty="0" err="1">
                <a:solidFill>
                  <a:schemeClr val="lt1"/>
                </a:solidFill>
                <a:latin typeface="Roboto"/>
                <a:ea typeface="Roboto"/>
                <a:cs typeface="Roboto"/>
                <a:sym typeface="Roboto"/>
              </a:rPr>
              <a:t>Atlassian</a:t>
            </a:r>
            <a:r>
              <a:rPr lang="en-US" sz="4000" dirty="0">
                <a:solidFill>
                  <a:schemeClr val="lt1"/>
                </a:solidFill>
                <a:latin typeface="Roboto"/>
                <a:ea typeface="Roboto"/>
                <a:cs typeface="Roboto"/>
                <a:sym typeface="Roboto"/>
              </a:rPr>
              <a:t> Bamboo</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4" cy="3377560"/>
            <a:chOff x="3600450" y="334881"/>
            <a:chExt cx="5357765" cy="4218053"/>
          </a:xfrm>
        </p:grpSpPr>
        <p:sp>
          <p:nvSpPr>
            <p:cNvPr id="8" name="Shape 181"/>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8" y="2856359"/>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1" y="1279391"/>
              <a:ext cx="199198"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7" y="2896334"/>
              <a:ext cx="3626998"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7" y="2997334"/>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6" y="2615930"/>
              <a:ext cx="1760517" cy="1612099"/>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4" y="4120144"/>
              <a:ext cx="1760954"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2" y="3739145"/>
              <a:ext cx="1658795"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9" y="3878817"/>
              <a:ext cx="1019385" cy="338700"/>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80" y="2135577"/>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9" y="1310525"/>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1" y="527614"/>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8" y="73130"/>
              <a:ext cx="600" cy="1405499"/>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50"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1" y="1395723"/>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46" name="Shape 219"/>
            <p:cNvCxnSpPr>
              <a:stCxn id="16" idx="3"/>
              <a:endCxn id="14" idx="1"/>
            </p:cNvCxnSpPr>
            <p:nvPr/>
          </p:nvCxnSpPr>
          <p:spPr>
            <a:xfrm>
              <a:off x="5548150" y="1395723"/>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50" y="1616073"/>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600" y="2236215"/>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9" y="2456565"/>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900" y="2553015"/>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7" y="3076709"/>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80" y="555230"/>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Feedback</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nchor="ctr"/>
          <a:lstStyle/>
          <a:p>
            <a:pPr marL="0" indent="0" algn="ctr">
              <a:buNone/>
            </a:pPr>
            <a:r>
              <a:rPr lang="en-US" dirty="0" smtClean="0"/>
              <a:t>Please complete the online evaluation in the</a:t>
            </a:r>
          </a:p>
          <a:p>
            <a:pPr marL="0" indent="0" algn="ctr">
              <a:buNone/>
            </a:pPr>
            <a:r>
              <a:rPr lang="en-US" dirty="0" smtClean="0"/>
              <a:t>“My Career and Development Center”</a:t>
            </a:r>
            <a:endParaRPr lang="en" dirty="0" smtClean="0"/>
          </a:p>
        </p:txBody>
      </p:sp>
    </p:spTree>
    <p:extLst>
      <p:ext uri="{BB962C8B-B14F-4D97-AF65-F5344CB8AC3E}">
        <p14:creationId xmlns:p14="http://schemas.microsoft.com/office/powerpoint/2010/main" val="387110985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5079625"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1:</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a:t>
            </a:r>
            <a:r>
              <a:rPr lang="en-US" sz="4000" dirty="0" smtClean="0">
                <a:solidFill>
                  <a:schemeClr val="lt1"/>
                </a:solidFill>
                <a:latin typeface="Roboto"/>
                <a:ea typeface="Roboto"/>
                <a:cs typeface="Roboto"/>
                <a:sym typeface="Roboto"/>
              </a:rPr>
              <a:t>up &amp; Testing </a:t>
            </a:r>
            <a:r>
              <a:rPr lang="en-US" sz="4000" dirty="0" smtClean="0">
                <a:solidFill>
                  <a:schemeClr val="lt1"/>
                </a:solidFill>
                <a:latin typeface="Roboto"/>
                <a:ea typeface="Roboto"/>
                <a:cs typeface="Roboto"/>
                <a:sym typeface="Roboto"/>
              </a:rPr>
              <a:t>a BOSH </a:t>
            </a:r>
            <a:r>
              <a:rPr lang="en-US" sz="4000" dirty="0" smtClean="0">
                <a:solidFill>
                  <a:schemeClr val="lt1"/>
                </a:solidFill>
                <a:latin typeface="Roboto"/>
                <a:ea typeface="Roboto"/>
                <a:cs typeface="Roboto"/>
                <a:sym typeface="Roboto"/>
              </a:rPr>
              <a:t>Director (bosh-lite)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a:t>
            </a:r>
            <a:r>
              <a:rPr lang="en-US" dirty="0" smtClean="0"/>
              <a:t>Goals</a:t>
            </a:r>
          </a:p>
          <a:p>
            <a:pPr lvl="0" indent="-342900">
              <a:spcBef>
                <a:spcPts val="0"/>
              </a:spcBef>
            </a:pPr>
            <a:r>
              <a:rPr lang="en-US" dirty="0" smtClean="0"/>
              <a:t>Jump to the End – deploy </a:t>
            </a:r>
            <a:r>
              <a:rPr lang="en-US" dirty="0" err="1" smtClean="0"/>
              <a:t>postgres</a:t>
            </a:r>
            <a:r>
              <a:rPr lang="en-US" dirty="0" smtClean="0"/>
              <a:t>, push broker.</a:t>
            </a:r>
            <a:endParaRPr lang="en-US" dirty="0" smtClean="0"/>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OpsManager and BOSH</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err="1" smtClean="0"/>
              <a:t>jumpbox</a:t>
            </a:r>
            <a:r>
              <a:rPr lang="en-US" dirty="0" smtClean="0"/>
              <a:t> VM</a:t>
            </a:r>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Virtual Box</a:t>
            </a:r>
          </a:p>
          <a:p>
            <a:pPr marL="179388" indent="-179388"/>
            <a:r>
              <a:rPr lang="en-US" dirty="0" smtClean="0"/>
              <a:t>Install </a:t>
            </a:r>
            <a:r>
              <a:rPr lang="en-US" dirty="0" smtClean="0"/>
              <a:t>Vagrant </a:t>
            </a:r>
            <a:r>
              <a:rPr lang="en-US" dirty="0"/>
              <a:t> </a:t>
            </a:r>
            <a:r>
              <a:rPr lang="en-US" dirty="0" err="1" smtClean="0"/>
              <a:t>Vbox</a:t>
            </a:r>
            <a:r>
              <a:rPr lang="en-US" dirty="0" smtClean="0"/>
              <a:t> </a:t>
            </a:r>
            <a:r>
              <a:rPr lang="en-US" dirty="0" smtClean="0"/>
              <a:t>Plugin</a:t>
            </a:r>
            <a:endParaRPr lang="en" dirty="0" smtClean="0"/>
          </a:p>
        </p:txBody>
      </p:sp>
      <p:pic>
        <p:nvPicPr>
          <p:cNvPr id="3" name="Imagen 2" descr="vagrant-logo_7acd1165e16d4120b62515fa57fe29b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err="1" smtClean="0">
                <a:solidFill>
                  <a:schemeClr val="accent1"/>
                </a:solidFill>
              </a:rPr>
              <a:t>jumpbox</a:t>
            </a:r>
            <a:r>
              <a:rPr lang="en-US" dirty="0" smtClean="0">
                <a:solidFill>
                  <a:schemeClr val="accent1"/>
                </a:solidFill>
              </a:rPr>
              <a:t> 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Check the bosh-training folder for credentials</a:t>
            </a:r>
          </a:p>
          <a:p>
            <a:pPr marL="0" indent="0">
              <a:buNone/>
            </a:pPr>
            <a:r>
              <a:rPr lang="en-US" dirty="0"/>
              <a:t>v</a:t>
            </a:r>
            <a:r>
              <a:rPr lang="en-US" dirty="0" smtClean="0"/>
              <a:t>agrant 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3" name="Imagen 2" descr="Screen Shot 2016-01-12 at 12.0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515" y="1983398"/>
            <a:ext cx="5611895" cy="2541576"/>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a:t>
            </a:r>
            <a:r>
              <a:rPr lang="en-US" dirty="0" smtClean="0"/>
              <a:t>192.168.50.4</a:t>
            </a:r>
            <a:endParaRPr lang="en-US" dirty="0" smtClean="0"/>
          </a:p>
          <a:p>
            <a:pPr marL="0" indent="0">
              <a:buNone/>
            </a:pPr>
            <a:r>
              <a:rPr lang="en-US" dirty="0"/>
              <a:t>b</a:t>
            </a:r>
            <a:r>
              <a:rPr lang="en-US" dirty="0" smtClean="0"/>
              <a:t>osh login</a:t>
            </a:r>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Imagen 2" descr="Screen Shot 2016-01-12 at 12.0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649188"/>
            <a:ext cx="5003800" cy="16002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pic>
        <p:nvPicPr>
          <p:cNvPr id="3" name="Imagen 2" descr="Screen Shot 2016-01-12 at 12.07.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027" y="1113847"/>
            <a:ext cx="4173354" cy="3122787"/>
          </a:xfrm>
          <a:prstGeom prst="rect">
            <a:avLst/>
          </a:prstGeom>
        </p:spPr>
      </p:pic>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status</a:t>
            </a:r>
          </a:p>
        </p:txBody>
      </p:sp>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cover</a:t>
            </a:r>
            <a:endParaRPr lang="en-US" dirty="0"/>
          </a:p>
        </p:txBody>
      </p:sp>
      <p:sp>
        <p:nvSpPr>
          <p:cNvPr id="3" name="Text Placeholder 2"/>
          <p:cNvSpPr>
            <a:spLocks noGrp="1"/>
          </p:cNvSpPr>
          <p:nvPr>
            <p:ph type="body" idx="1"/>
          </p:nvPr>
        </p:nvSpPr>
        <p:spPr/>
        <p:txBody>
          <a:bodyPr/>
          <a:lstStyle/>
          <a:p>
            <a:r>
              <a:rPr lang="en-US" dirty="0" smtClean="0"/>
              <a:t>Bosh </a:t>
            </a:r>
            <a:r>
              <a:rPr lang="en-US" dirty="0" err="1" smtClean="0"/>
              <a:t>init</a:t>
            </a:r>
            <a:endParaRPr lang="en-US" dirty="0" smtClean="0"/>
          </a:p>
          <a:p>
            <a:r>
              <a:rPr lang="en-US" dirty="0" smtClean="0"/>
              <a:t>Bosh generate jobs</a:t>
            </a:r>
          </a:p>
          <a:p>
            <a:r>
              <a:rPr lang="en-US" dirty="0" smtClean="0"/>
              <a:t>Bosh generate packages</a:t>
            </a:r>
          </a:p>
          <a:p>
            <a:r>
              <a:rPr lang="en-US" dirty="0" smtClean="0"/>
              <a:t>Bosh create Release</a:t>
            </a:r>
          </a:p>
          <a:p>
            <a:r>
              <a:rPr lang="en-US" dirty="0" smtClean="0"/>
              <a:t>Bosh upload release</a:t>
            </a:r>
          </a:p>
          <a:p>
            <a:r>
              <a:rPr lang="en-US" dirty="0" smtClean="0"/>
              <a:t>Directory Structure, versioning, template, </a:t>
            </a:r>
            <a:r>
              <a:rPr lang="en-US" dirty="0" err="1" smtClean="0"/>
              <a:t>monit</a:t>
            </a:r>
            <a:r>
              <a:rPr lang="en-US" dirty="0" smtClean="0"/>
              <a:t>, etc. </a:t>
            </a:r>
            <a:endParaRPr lang="en-US" dirty="0"/>
          </a:p>
        </p:txBody>
      </p:sp>
    </p:spTree>
    <p:extLst>
      <p:ext uri="{BB962C8B-B14F-4D97-AF65-F5344CB8AC3E}">
        <p14:creationId xmlns:p14="http://schemas.microsoft.com/office/powerpoint/2010/main" val="2121036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a:t>
            </a:r>
            <a:r>
              <a:rPr lang="en-US" sz="4000" dirty="0" smtClean="0">
                <a:solidFill>
                  <a:schemeClr val="lt1"/>
                </a:solidFill>
                <a:latin typeface="Roboto"/>
                <a:ea typeface="Roboto"/>
                <a:cs typeface="Roboto"/>
                <a:sym typeface="Roboto"/>
              </a:rPr>
              <a:t>, etc.</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592375" y="2415314"/>
            <a:ext cx="184666" cy="307777"/>
          </a:xfrm>
          <a:prstGeom prst="rect">
            <a:avLst/>
          </a:prstGeom>
        </p:spPr>
        <p:txBody>
          <a:bodyPr wrap="none">
            <a:spAutoFit/>
          </a:bodyPr>
          <a:lstStyle/>
          <a:p>
            <a:r>
              <a:rPr lang="es-ES" dirty="0"/>
              <a:t> </a:t>
            </a:r>
          </a:p>
        </p:txBody>
      </p:sp>
      <p:sp>
        <p:nvSpPr>
          <p:cNvPr id="7" name="Shape 84"/>
          <p:cNvSpPr/>
          <p:nvPr/>
        </p:nvSpPr>
        <p:spPr>
          <a:xfrm>
            <a:off x="111382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138157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57650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78714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403918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430694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50187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81907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7104661" y="2415314"/>
            <a:ext cx="184666" cy="307777"/>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29377168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and how it differs from </a:t>
            </a:r>
            <a:r>
              <a:rPr lang="en" dirty="0" smtClean="0"/>
              <a:t>other tools</a:t>
            </a:r>
          </a:p>
          <a:p>
            <a:pPr marL="179388" indent="-179388"/>
            <a:r>
              <a:rPr lang="en" dirty="0" smtClean="0"/>
              <a:t>Gain </a:t>
            </a:r>
            <a:r>
              <a:rPr lang="en" dirty="0"/>
              <a:t>hands on experience working directly with BOSH from a user </a:t>
            </a:r>
            <a:r>
              <a:rPr lang="en" dirty="0" smtClean="0"/>
              <a:t>perspective</a:t>
            </a:r>
            <a:endParaRPr lang="en-US" dirty="0"/>
          </a:p>
          <a:p>
            <a:pPr marL="179388" indent="-179388"/>
            <a:r>
              <a:rPr lang="en-US" dirty="0" smtClean="0"/>
              <a:t>Build, Deploy, Test:</a:t>
            </a:r>
          </a:p>
          <a:p>
            <a:pPr marL="579438" lvl="1" indent="-179388"/>
            <a:r>
              <a:rPr lang="en-US" dirty="0" smtClean="0"/>
              <a:t>Release</a:t>
            </a:r>
          </a:p>
          <a:p>
            <a:pPr marL="579438" lvl="1" indent="-179388"/>
            <a:r>
              <a:rPr lang="en-US" dirty="0" smtClean="0"/>
              <a:t>Deployment</a:t>
            </a:r>
          </a:p>
          <a:p>
            <a:pPr marL="579438" lvl="1" indent="-179388"/>
            <a:r>
              <a:rPr lang="en-US" dirty="0" smtClean="0"/>
              <a:t>CF Service Broker</a:t>
            </a:r>
            <a:endParaRPr lang="en" dirty="0"/>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Our first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Redis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 sz="2400" dirty="0" smtClean="0"/>
              <a:t>Upload a BOSH stemcell</a:t>
            </a:r>
          </a:p>
          <a:p>
            <a:pPr marL="457200" indent="-457200">
              <a:buFont typeface="+mj-lt"/>
              <a:buAutoNum type="arabicPeriod"/>
            </a:pPr>
            <a:r>
              <a:rPr lang="en" sz="2400" dirty="0" smtClean="0"/>
              <a:t>Upload the Redis BOSH release</a:t>
            </a:r>
          </a:p>
          <a:p>
            <a:pPr marL="457200" indent="-457200">
              <a:buFont typeface="+mj-lt"/>
              <a:buAutoNum type="arabicPeriod"/>
            </a:pPr>
            <a:r>
              <a:rPr lang="en" sz="2400" dirty="0" smtClean="0"/>
              <a:t>Create a BOSH deployment manifest</a:t>
            </a:r>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upload stemcell https://bosh.io/d/stemcells/bosh-warden-boshlite-ubuntu-trusty-</a:t>
            </a:r>
            <a:r>
              <a:rPr lang="en" sz="1400" dirty="0" smtClean="0"/>
              <a:t>go_agent</a:t>
            </a:r>
          </a:p>
          <a:p>
            <a:pPr marL="0" indent="0">
              <a:buNone/>
            </a:pPr>
            <a:r>
              <a:rPr lang="en" sz="1400" dirty="0"/>
              <a:t>b</a:t>
            </a:r>
            <a:r>
              <a:rPr lang="en" sz="1400" dirty="0" smtClean="0"/>
              <a:t>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the </a:t>
            </a:r>
            <a:r>
              <a:rPr lang="en-US" dirty="0" err="1" smtClean="0">
                <a:solidFill>
                  <a:srgbClr val="138A7E"/>
                </a:solidFill>
              </a:rPr>
              <a:t>Redis</a:t>
            </a:r>
            <a:r>
              <a:rPr lang="en-US" dirty="0" smtClean="0">
                <a:solidFill>
                  <a:srgbClr val="138A7E"/>
                </a:solidFill>
              </a:rPr>
              <a:t> BOSH 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https://bosh.io/d/github.com/cloudfoundry-community/redis-boshrelease</a:t>
            </a:r>
            <a:endParaRPr lang="en" sz="1400" dirty="0" smtClean="0"/>
          </a:p>
          <a:p>
            <a:pPr marL="0" indent="0">
              <a:buNone/>
            </a:pPr>
            <a:r>
              <a:rPr lang="en" sz="1400" dirty="0"/>
              <a:t>b</a:t>
            </a:r>
            <a:r>
              <a:rPr lang="en" sz="1400" dirty="0" smtClean="0"/>
              <a:t>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Disabling manually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7835</TotalTime>
  <Words>5799</Words>
  <Application>Microsoft Macintosh PowerPoint</Application>
  <PresentationFormat>On-screen Show (16:9)</PresentationFormat>
  <Paragraphs>959</Paragraphs>
  <Slides>162</Slides>
  <Notes>155</Notes>
  <HiddenSlides>0</HiddenSlides>
  <MMClips>0</MMClips>
  <ScaleCrop>false</ScaleCrop>
  <HeadingPairs>
    <vt:vector size="4" baseType="variant">
      <vt:variant>
        <vt:lpstr>Theme</vt:lpstr>
      </vt:variant>
      <vt:variant>
        <vt:i4>1</vt:i4>
      </vt:variant>
      <vt:variant>
        <vt:lpstr>Slide Titles</vt:lpstr>
      </vt:variant>
      <vt:variant>
        <vt:i4>162</vt:i4>
      </vt:variant>
    </vt:vector>
  </HeadingPairs>
  <TitlesOfParts>
    <vt:vector size="163" baseType="lpstr">
      <vt:lpstr>Office Theme</vt:lpstr>
      <vt:lpstr>PowerPoint Presentation</vt:lpstr>
      <vt:lpstr>Agenda</vt:lpstr>
      <vt:lpstr>PowerPoint Presentation</vt:lpstr>
      <vt:lpstr>Introductions</vt:lpstr>
      <vt:lpstr>Goals</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BOSH-Lite</vt:lpstr>
      <vt:lpstr>Setting up a BOSH Director</vt:lpstr>
      <vt:lpstr>1. Install Vagrant</vt:lpstr>
      <vt:lpstr>2. Spin up a BOSH Lite jumpbox VM</vt:lpstr>
      <vt:lpstr>3. Target our new environment</vt:lpstr>
      <vt:lpstr>4. Check BOSH-Lite status</vt:lpstr>
      <vt:lpstr>Need to cover</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PowerPoint Presentation</vt:lpstr>
      <vt:lpstr>Deploying Redis</vt:lpstr>
      <vt:lpstr>1. Upload a BOSH stemcell</vt:lpstr>
      <vt:lpstr>2. Upload the Redis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Disabling manually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PowerPoint Presentation</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BOSH resources</vt:lpstr>
      <vt:lpstr>PowerPoint Presentation</vt:lpstr>
      <vt:lpstr>Feedback</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164</cp:revision>
  <dcterms:modified xsi:type="dcterms:W3CDTF">2016-04-21T16:53:10Z</dcterms:modified>
</cp:coreProperties>
</file>